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"/>
            <a:ext cx="2449513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7791" b="2562"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905000"/>
            <a:ext cx="472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rgbClr val="00589A"/>
                </a:solidFill>
                <a:latin typeface="+mn-lt"/>
              </a:rPr>
              <a:t>Подача документов на государственную регистрацию прав в Электронном виде</a:t>
            </a:r>
          </a:p>
        </p:txBody>
      </p:sp>
      <p:pic>
        <p:nvPicPr>
          <p:cNvPr id="4101" name="Picture 3" descr="C:\Documents and Settings\МихееваЕС\Мои документы\Мои рисунки\Новый Росреестр\новый фирменный стиль Росреестра\01-08 бренд варианты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285751"/>
            <a:ext cx="785813" cy="91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3933"/>
            <a:ext cx="2133600" cy="364067"/>
          </a:xfrm>
        </p:spPr>
        <p:txBody>
          <a:bodyPr/>
          <a:lstStyle/>
          <a:p>
            <a:pPr>
              <a:defRPr/>
            </a:pPr>
            <a:fld id="{738FB4C3-F81B-47C4-8C22-93727FA0571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документов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Для прикрепления следующего документа в открывшемся окне</a:t>
            </a:r>
            <a:br>
              <a:rPr lang="ru-RU" sz="1800" dirty="0" smtClean="0"/>
            </a:br>
            <a:r>
              <a:rPr lang="ru-RU" sz="1800" dirty="0" smtClean="0"/>
              <a:t>нажимаем кнопку «Добавить». Уже прикрепленные документы можно</a:t>
            </a:r>
            <a:br>
              <a:rPr lang="ru-RU" sz="1800" dirty="0" smtClean="0"/>
            </a:br>
            <a:r>
              <a:rPr lang="ru-RU" sz="1800" dirty="0" smtClean="0"/>
              <a:t>редактировать или удалять, путем нажатия на символ «желтый</a:t>
            </a:r>
            <a:br>
              <a:rPr lang="ru-RU" sz="1800" dirty="0" smtClean="0"/>
            </a:br>
            <a:r>
              <a:rPr lang="ru-RU" sz="1800" dirty="0" smtClean="0"/>
              <a:t>карандаш» или «крестик» соответственно</a:t>
            </a:r>
            <a:endParaRPr lang="ru-RU" sz="1800" dirty="0"/>
          </a:p>
        </p:txBody>
      </p:sp>
      <p:pic>
        <p:nvPicPr>
          <p:cNvPr id="4" name="Содержимое 3" descr="008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7525258" cy="4724400"/>
          </a:xfrm>
        </p:spPr>
      </p:pic>
      <p:sp>
        <p:nvSpPr>
          <p:cNvPr id="5" name="Стрелка вправо 4"/>
          <p:cNvSpPr/>
          <p:nvPr/>
        </p:nvSpPr>
        <p:spPr>
          <a:xfrm>
            <a:off x="2057400" y="4800600"/>
            <a:ext cx="381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057400" y="4953000"/>
            <a:ext cx="381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010400" y="41910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шагу 4</a:t>
            </a:r>
            <a:endParaRPr lang="ru-RU" dirty="0"/>
          </a:p>
        </p:txBody>
      </p:sp>
      <p:pic>
        <p:nvPicPr>
          <p:cNvPr id="4" name="Содержимое 3" descr="008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30" y="1600200"/>
            <a:ext cx="7739539" cy="4525963"/>
          </a:xfrm>
        </p:spPr>
      </p:pic>
      <p:sp>
        <p:nvSpPr>
          <p:cNvPr id="5" name="Стрелка вниз 4"/>
          <p:cNvSpPr/>
          <p:nvPr/>
        </p:nvSpPr>
        <p:spPr>
          <a:xfrm>
            <a:off x="5562600" y="40386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2057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Шаг 4</a:t>
            </a:r>
            <a:br>
              <a:rPr lang="ru-RU" sz="4000" dirty="0" smtClean="0"/>
            </a:br>
            <a:r>
              <a:rPr lang="ru-RU" sz="4000" dirty="0" smtClean="0"/>
              <a:t>ПРОВЕРКА ВВЕДЕННЫХ ДАННЫХ</a:t>
            </a:r>
            <a:br>
              <a:rPr lang="ru-RU" sz="4000" dirty="0" smtClean="0"/>
            </a:br>
            <a:r>
              <a:rPr lang="ru-RU" sz="1600" dirty="0" smtClean="0"/>
              <a:t>После приложения всех необходимых документов, необходимо перейти к проверке данных заполненных сведений</a:t>
            </a:r>
            <a:endParaRPr lang="ru-RU" sz="1600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33600"/>
            <a:ext cx="87629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подачи заявления</a:t>
            </a:r>
            <a:endParaRPr lang="ru-RU" dirty="0"/>
          </a:p>
        </p:txBody>
      </p:sp>
      <p:pic>
        <p:nvPicPr>
          <p:cNvPr id="4" name="Содержимое 3" descr="008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8385723" cy="4572000"/>
          </a:xfrm>
        </p:spPr>
      </p:pic>
      <p:sp>
        <p:nvSpPr>
          <p:cNvPr id="5" name="Стрелка вниз 4"/>
          <p:cNvSpPr/>
          <p:nvPr/>
        </p:nvSpPr>
        <p:spPr>
          <a:xfrm>
            <a:off x="5638800" y="3505200"/>
            <a:ext cx="457200" cy="1066800"/>
          </a:xfrm>
          <a:prstGeom prst="downArrow">
            <a:avLst>
              <a:gd name="adj1" fmla="val 3857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486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случае правильности введенных данных, необходимо подписать заявление электронной подписью представителя заявителя и отправить заявление на обработку. В открывшемся окне</a:t>
            </a:r>
          </a:p>
          <a:p>
            <a:r>
              <a:rPr lang="ru-RU" sz="2000" dirty="0" smtClean="0"/>
              <a:t>заявлению о регистрации права присвоится регистрационный номер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Проверка статуса заявления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разделе «Электронные услуги и сервисы» выбираем сервис «Проверка исполнения запроса/заявления» 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статуса заявления</a:t>
            </a:r>
            <a:endParaRPr lang="ru-RU" dirty="0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71600"/>
            <a:ext cx="8229600" cy="4754563"/>
          </a:xfrm>
        </p:spPr>
      </p:pic>
      <p:sp>
        <p:nvSpPr>
          <p:cNvPr id="5" name="Стрелка вправо 4"/>
          <p:cNvSpPr/>
          <p:nvPr/>
        </p:nvSpPr>
        <p:spPr>
          <a:xfrm>
            <a:off x="228600" y="2895600"/>
            <a:ext cx="8382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4800" y="3200400"/>
            <a:ext cx="8382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85800" y="41148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Сервис визуализации электронных документов</a:t>
            </a:r>
            <a:endParaRPr lang="ru-RU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Заходим на сайт </a:t>
            </a:r>
            <a:r>
              <a:rPr lang="ru-RU" sz="2800" dirty="0" err="1" smtClean="0"/>
              <a:t>Росреестра</a:t>
            </a:r>
            <a:r>
              <a:rPr lang="ru-RU" sz="2800" dirty="0" smtClean="0"/>
              <a:t> по адресу: </a:t>
            </a:r>
            <a:r>
              <a:rPr lang="ru-RU" sz="2800" dirty="0" err="1" smtClean="0"/>
              <a:t>rosreestr.ru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главной странице спускаемся вниз до раздела</a:t>
            </a:r>
            <a:br>
              <a:rPr lang="ru-RU" sz="2000" dirty="0" smtClean="0"/>
            </a:br>
            <a:r>
              <a:rPr lang="ru-RU" sz="2000" dirty="0" smtClean="0"/>
              <a:t>«Электронные услуги и сервисы»,</a:t>
            </a:r>
            <a:br>
              <a:rPr lang="ru-RU" sz="2000" dirty="0" smtClean="0"/>
            </a:br>
            <a:r>
              <a:rPr lang="ru-RU" sz="2000" dirty="0" smtClean="0"/>
              <a:t> нажимаем на кнопку «Перейти в раздел» </a:t>
            </a:r>
            <a:br>
              <a:rPr lang="ru-RU" sz="2000" dirty="0" smtClean="0"/>
            </a:br>
            <a:r>
              <a:rPr lang="ru-RU" sz="2000" dirty="0" smtClean="0"/>
              <a:t>Выбираем услугу «Государственная регистрация прав»</a:t>
            </a:r>
            <a:endParaRPr lang="ru-RU" sz="2000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915400" cy="5253326"/>
          </a:xfrm>
        </p:spPr>
      </p:pic>
      <p:sp>
        <p:nvSpPr>
          <p:cNvPr id="6" name="Стрелка вниз 5"/>
          <p:cNvSpPr/>
          <p:nvPr/>
        </p:nvSpPr>
        <p:spPr>
          <a:xfrm>
            <a:off x="2590800" y="3581400"/>
            <a:ext cx="3048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цели обращения</a:t>
            </a:r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067800" cy="5316620"/>
          </a:xfrm>
        </p:spPr>
      </p:pic>
      <p:sp>
        <p:nvSpPr>
          <p:cNvPr id="6" name="Стрелка вправо 5"/>
          <p:cNvSpPr/>
          <p:nvPr/>
        </p:nvSpPr>
        <p:spPr>
          <a:xfrm>
            <a:off x="0" y="3048000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на Шаг 1</a:t>
            </a:r>
            <a:endParaRPr lang="ru-RU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686800" cy="4906964"/>
          </a:xfrm>
        </p:spPr>
      </p:pic>
      <p:sp>
        <p:nvSpPr>
          <p:cNvPr id="5" name="Стрелка вправо 4"/>
          <p:cNvSpPr/>
          <p:nvPr/>
        </p:nvSpPr>
        <p:spPr>
          <a:xfrm>
            <a:off x="3962400" y="5715000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Шаг 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открывшемся окне заполняем сведения об объекте недвижимости.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848599" cy="483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Заполняем сведения о правообладателе и переходим на шаг 2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324600" y="5181600"/>
            <a:ext cx="2286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46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905000"/>
          </a:xfrm>
        </p:spPr>
        <p:txBody>
          <a:bodyPr>
            <a:normAutofit fontScale="90000"/>
          </a:bodyPr>
          <a:lstStyle/>
          <a:p>
            <a:pPr indent="180975">
              <a:tabLst>
                <a:tab pos="4572000" algn="l"/>
              </a:tabLst>
            </a:pPr>
            <a:r>
              <a:rPr lang="ru-RU" dirty="0" smtClean="0"/>
              <a:t>Шаг 2</a:t>
            </a:r>
            <a:br>
              <a:rPr lang="ru-RU" dirty="0" smtClean="0"/>
            </a:br>
            <a:r>
              <a:rPr lang="ru-RU" dirty="0" smtClean="0"/>
              <a:t>заполняем сведения о заявителе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600" dirty="0" smtClean="0">
                <a:latin typeface="+mn-lt"/>
              </a:rPr>
              <a:t>Отмечаем категорию заявителя «Орган государственной власти/орган местного самоуправления», указываем наименование. Далее достоверно заполняем все необходимые сведения о представителе заявителя, действующего на основании доверенности от органа государственной власти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2971800"/>
            <a:ext cx="533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638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Обращаем внимание на необходимость заполнения всех полей «Фамилия» «Имя» «Отчество». Отчество возможно не указывать, в случае отсутствия в документах, удостоверяющих личность. Так как данные подписываются при помощи электронной цифровой подписи, в которой указаны полные данные в соответствии с документом, удостоверяющим личность.</a:t>
            </a:r>
            <a:endParaRPr lang="ru-RU" sz="1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2133600"/>
          </a:xfrm>
        </p:spPr>
        <p:txBody>
          <a:bodyPr>
            <a:normAutofit/>
          </a:bodyPr>
          <a:lstStyle/>
          <a:p>
            <a:r>
              <a:rPr lang="ru-RU" dirty="0" smtClean="0"/>
              <a:t>Шаг 3</a:t>
            </a:r>
            <a:br>
              <a:rPr lang="ru-RU" dirty="0" smtClean="0"/>
            </a:br>
            <a:r>
              <a:rPr lang="ru-RU" sz="1800" dirty="0" smtClean="0"/>
              <a:t>Для прикрепления документов необходимо нажать кнопку «Добавить».</a:t>
            </a:r>
            <a:br>
              <a:rPr lang="ru-RU" sz="1800" dirty="0" smtClean="0"/>
            </a:br>
            <a:r>
              <a:rPr lang="ru-RU" sz="1800" dirty="0" smtClean="0"/>
              <a:t>Образы документов должны быть в формате </a:t>
            </a:r>
            <a:r>
              <a:rPr lang="ru-RU" sz="1800" dirty="0" err="1" smtClean="0"/>
              <a:t>pdf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Образы документов должны быть заверены электронной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подписью лица, уполномоченного на заверение копий и подтверждение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файла в формате </a:t>
            </a:r>
            <a:r>
              <a:rPr lang="ru-RU" sz="1800" dirty="0" err="1" smtClean="0"/>
              <a:t>pdf</a:t>
            </a:r>
            <a:r>
              <a:rPr lang="ru-RU" sz="1800" dirty="0" smtClean="0"/>
              <a:t> его оригиналу на бумажном носителе.</a:t>
            </a:r>
            <a:endParaRPr lang="ru-RU" sz="1800" dirty="0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8763000" cy="4724400"/>
          </a:xfrm>
        </p:spPr>
      </p:pic>
      <p:sp>
        <p:nvSpPr>
          <p:cNvPr id="5" name="Стрелка вправо 4"/>
          <p:cNvSpPr/>
          <p:nvPr/>
        </p:nvSpPr>
        <p:spPr>
          <a:xfrm>
            <a:off x="0" y="44196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</Words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На главной странице спускаемся вниз до раздела «Электронные услуги и сервисы»,  нажимаем на кнопку «Перейти в раздел»  Выбираем услугу «Государственная регистрация прав»</vt:lpstr>
      <vt:lpstr>Выбор цели обращения</vt:lpstr>
      <vt:lpstr>Переход на Шаг 1</vt:lpstr>
      <vt:lpstr>Шаг 1 В открывшемся окне заполняем сведения об объекте недвижимости. </vt:lpstr>
      <vt:lpstr>Заполняем сведения о правообладателе и переходим на шаг 2</vt:lpstr>
      <vt:lpstr>Шаг 2 заполняем сведения о заявителе  Отмечаем категорию заявителя «Орган государственной власти/орган местного самоуправления», указываем наименование. Далее достоверно заполняем все необходимые сведения о представителе заявителя, действующего на основании доверенности от органа государственной власти </vt:lpstr>
      <vt:lpstr>Шаг 3 Для прикрепления документов необходимо нажать кнопку «Добавить». Образы документов должны быть в формате pdf.  Образы документов должны быть заверены электронной подписью лица, уполномоченного на заверение копий и подтверждение файла в формате pdf его оригиналу на бумажном носителе.</vt:lpstr>
      <vt:lpstr>Добавление документов Для прикрепления следующего документа в открывшемся окне нажимаем кнопку «Добавить». Уже прикрепленные документы можно редактировать или удалять, путем нажатия на символ «желтый карандаш» или «крестик» соответственно</vt:lpstr>
      <vt:lpstr>Переход к шагу 4</vt:lpstr>
      <vt:lpstr>Шаг 4 ПРОВЕРКА ВВЕДЕННЫХ ДАННЫХ После приложения всех необходимых документов, необходимо перейти к проверке данных заполненных сведений</vt:lpstr>
      <vt:lpstr>Завершение подачи заявления</vt:lpstr>
      <vt:lpstr>Проверка статуса заявления в разделе «Электронные услуги и сервисы» выбираем сервис «Проверка исполнения запроса/заявления» </vt:lpstr>
      <vt:lpstr>Проверка статуса заявления</vt:lpstr>
      <vt:lpstr>Сервис визуализации электронных документов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Гаркунов</dc:creator>
  <cp:lastModifiedBy>admin</cp:lastModifiedBy>
  <cp:revision>33</cp:revision>
  <dcterms:created xsi:type="dcterms:W3CDTF">2017-05-26T09:24:47Z</dcterms:created>
  <dcterms:modified xsi:type="dcterms:W3CDTF">2018-03-29T10:38:40Z</dcterms:modified>
</cp:coreProperties>
</file>